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64" r:id="rId5"/>
  </p:sldMasterIdLst>
  <p:notesMasterIdLst>
    <p:notesMasterId r:id="rId12"/>
  </p:notesMasterIdLst>
  <p:sldIdLst>
    <p:sldId id="257" r:id="rId6"/>
    <p:sldId id="258" r:id="rId7"/>
    <p:sldId id="276" r:id="rId8"/>
    <p:sldId id="284" r:id="rId9"/>
    <p:sldId id="285" r:id="rId10"/>
    <p:sldId id="266" r:id="rId11"/>
  </p:sldIdLst>
  <p:sldSz cx="12192000" cy="6858000"/>
  <p:notesSz cx="6858000" cy="9144000"/>
  <p:embeddedFontLst>
    <p:embeddedFont>
      <p:font typeface="Jost Black" panose="020B0604020202020204" charset="0"/>
      <p:bold r:id="rId13"/>
      <p:boldItalic r:id="rId14"/>
    </p:embeddedFont>
    <p:embeddedFont>
      <p:font typeface="Jost ExtraBold" panose="020B0604020202020204" charset="0"/>
      <p:bold r:id="rId15"/>
      <p:boldItalic r:id="rId16"/>
    </p:embeddedFont>
    <p:embeddedFont>
      <p:font typeface="Jost Medium" panose="020B0604020202020204" charset="0"/>
      <p:regular r:id="rId17"/>
      <p: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28"/>
    <p:restoredTop sz="94718"/>
  </p:normalViewPr>
  <p:slideViewPr>
    <p:cSldViewPr snapToGrid="0">
      <p:cViewPr varScale="1">
        <p:scale>
          <a:sx n="70" d="100"/>
          <a:sy n="70" d="100"/>
        </p:scale>
        <p:origin x="7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3.fntdata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E9A68-CA8A-ED48-8C6E-A7AA242D1CE7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2E916-EC91-4C45-BA21-5499D90E0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80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2E916-EC91-4C45-BA21-5499D90E06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7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427AC-9FF6-27F8-EBC4-9E9DA2AD40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3488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FFF01-05A1-E5A8-C504-AED18DEBCE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45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23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427AC-9FF6-27F8-EBC4-9E9DA2AD40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3488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FFF01-05A1-E5A8-C504-AED18DEBCE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455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2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rip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010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rip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869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852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437CE-6612-39EC-60B2-1A38742C7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8739662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CAE8F-A894-5BEC-ACED-7F761C188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396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8921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Tex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7FD5553-EDC4-522D-58E6-4EAC3265D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281"/>
            <a:ext cx="10515600" cy="3966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425A2663-92F3-022B-AEC1-EE5C8FA61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67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8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trip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1C4ED5-5ED4-8AF7-E592-01C483DA8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281"/>
            <a:ext cx="10515600" cy="3966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0525FAA9-3E36-58A1-6C43-5A317E06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67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075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trip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7529C2A-5209-2ADA-B754-BC7ADA0DA8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516098" y="6223880"/>
            <a:ext cx="1414153" cy="384738"/>
          </a:xfrm>
          <a:prstGeom prst="rect">
            <a:avLst/>
          </a:prstGeom>
          <a:effectLst/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EBBF146-E2BB-9F8E-F02E-6C61A171DF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57281"/>
            <a:ext cx="10515600" cy="3966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23FF0083-6A46-6252-628C-50F001CF39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967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53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128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A599CC6B-DAC6-F637-4DE3-CDBE7C3E0C5E}"/>
              </a:ext>
            </a:extLst>
          </p:cNvPr>
          <p:cNvSpPr txBox="1">
            <a:spLocks/>
          </p:cNvSpPr>
          <p:nvPr userDrawn="1"/>
        </p:nvSpPr>
        <p:spPr>
          <a:xfrm>
            <a:off x="838200" y="7967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2"/>
                </a:solidFill>
                <a:latin typeface="Jost Black" pitchFamily="2" charset="77"/>
                <a:ea typeface="Jost Black" pitchFamily="2" charset="77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95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D7DABA-A19B-B0E7-B2BC-E1CDAB959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3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8542B-611F-80C9-CAD8-2D879A077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96781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D7DABA-A19B-B0E7-B2BC-E1CDAB959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FE564-E30A-1F6F-3BF8-1C8A9129E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96981"/>
            <a:ext cx="3932237" cy="36642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7371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F38FC-3416-2FF6-A23C-DA6A5F9FE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57281"/>
            <a:ext cx="10515600" cy="3966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F984248-D7E7-FBB0-9060-E52DB6D08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67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7" name="Picture 16" descr="A black and white logo&#10;&#10;AI-generated content may be incorrect.">
            <a:extLst>
              <a:ext uri="{FF2B5EF4-FFF2-40B4-BE49-F238E27FC236}">
                <a16:creationId xmlns:a16="http://schemas.microsoft.com/office/drawing/2014/main" id="{923D468E-B2FC-E44D-2BF1-273D83F904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516098" y="6223880"/>
            <a:ext cx="1414153" cy="384739"/>
          </a:xfrm>
          <a:prstGeom prst="rect">
            <a:avLst/>
          </a:prstGeom>
          <a:effectLst>
            <a:outerShdw blurRad="101600" dist="12700" dir="540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659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71" r:id="rId4"/>
    <p:sldLayoutId id="2147483662" r:id="rId5"/>
    <p:sldLayoutId id="2147483655" r:id="rId6"/>
    <p:sldLayoutId id="2147483654" r:id="rId7"/>
    <p:sldLayoutId id="2147483657" r:id="rId8"/>
    <p:sldLayoutId id="214748366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bg2"/>
          </a:solidFill>
          <a:latin typeface="Jost Black" pitchFamily="2" charset="77"/>
          <a:ea typeface="Jost Black" pitchFamily="2" charset="77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D6447E7-51BA-7E6C-A479-1750424AF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57281"/>
            <a:ext cx="10515600" cy="3966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ECBEFE98-1065-2E0B-6E45-5319E2261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67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7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70" r:id="rId3"/>
    <p:sldLayoutId id="214748366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2"/>
          </a:solidFill>
          <a:latin typeface="Jost Black" pitchFamily="2" charset="77"/>
          <a:ea typeface="Jost Black" pitchFamily="2" charset="7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Jost Medium" pitchFamily="2" charset="77"/>
          <a:ea typeface="Jost Medium" pitchFamily="2" charset="7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192276389/246ae875bb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0311C314-4CC4-149F-4700-E50E21B1F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853" y="2393414"/>
            <a:ext cx="6466294" cy="207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58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FFFBBC2-19A2-58D6-B847-7DF89E9F9D67}"/>
              </a:ext>
            </a:extLst>
          </p:cNvPr>
          <p:cNvSpPr txBox="1">
            <a:spLocks/>
          </p:cNvSpPr>
          <p:nvPr/>
        </p:nvSpPr>
        <p:spPr>
          <a:xfrm>
            <a:off x="1192881" y="982717"/>
            <a:ext cx="8626850" cy="9082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2"/>
                </a:solidFill>
                <a:latin typeface="Jost Black" pitchFamily="2" charset="77"/>
                <a:ea typeface="Jost Black" pitchFamily="2" charset="77"/>
                <a:cs typeface="+mj-cs"/>
              </a:defRPr>
            </a:lvl1pPr>
          </a:lstStyle>
          <a:p>
            <a:pPr algn="ctr"/>
            <a:r>
              <a:rPr lang="en-US" sz="7200" dirty="0">
                <a:solidFill>
                  <a:schemeClr val="bg1"/>
                </a:solidFill>
              </a:rPr>
              <a:t> WHAT IS </a:t>
            </a:r>
            <a:r>
              <a:rPr lang="en-US" sz="7200" dirty="0"/>
              <a:t>OM?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98F773-09D4-3689-DB6B-8A705B974E8B}"/>
              </a:ext>
            </a:extLst>
          </p:cNvPr>
          <p:cNvSpPr txBox="1">
            <a:spLocks/>
          </p:cNvSpPr>
          <p:nvPr/>
        </p:nvSpPr>
        <p:spPr>
          <a:xfrm>
            <a:off x="1192881" y="2372040"/>
            <a:ext cx="8823186" cy="12488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Jost Medium"/>
                <a:ea typeface="Jost Medium"/>
              </a:rPr>
              <a:t>Operation Mobilisation, tracing back to the 1950s, is a disciple-making movement striving to </a:t>
            </a:r>
            <a:r>
              <a:rPr lang="en-US" dirty="0">
                <a:solidFill>
                  <a:schemeClr val="bg1"/>
                </a:solidFill>
                <a:latin typeface="Jost Black"/>
                <a:ea typeface="Jost Black"/>
              </a:rPr>
              <a:t>make Jesus known everywhere</a:t>
            </a:r>
            <a:r>
              <a:rPr lang="en-US" dirty="0">
                <a:solidFill>
                  <a:schemeClr val="bg1"/>
                </a:solidFill>
                <a:latin typeface="Jost Medium"/>
                <a:ea typeface="Jost Medium"/>
              </a:rPr>
              <a:t> – with a particular focus on “least-reached” populations.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1038981-49C4-2187-CBFE-FBC64B1011DD}"/>
              </a:ext>
            </a:extLst>
          </p:cNvPr>
          <p:cNvSpPr txBox="1">
            <a:spLocks/>
          </p:cNvSpPr>
          <p:nvPr/>
        </p:nvSpPr>
        <p:spPr>
          <a:xfrm>
            <a:off x="1192881" y="4118015"/>
            <a:ext cx="3179420" cy="9082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2"/>
                </a:solidFill>
                <a:latin typeface="Jost Black" pitchFamily="2" charset="77"/>
                <a:ea typeface="Jost Black" pitchFamily="2" charset="77"/>
                <a:cs typeface="+mj-cs"/>
              </a:defRPr>
            </a:lvl1pPr>
          </a:lstStyle>
          <a:p>
            <a:pPr algn="ctr"/>
            <a:r>
              <a:rPr lang="en-US" sz="7200" dirty="0"/>
              <a:t>4500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9BD6030-83C6-F6BC-19A1-E15F89954DE6}"/>
              </a:ext>
            </a:extLst>
          </p:cNvPr>
          <p:cNvSpPr txBox="1">
            <a:spLocks/>
          </p:cNvSpPr>
          <p:nvPr/>
        </p:nvSpPr>
        <p:spPr>
          <a:xfrm>
            <a:off x="1192881" y="5093978"/>
            <a:ext cx="3179421" cy="9082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OM workers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worldwide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138E00-01B0-FA9F-B543-E1C67CE01B19}"/>
              </a:ext>
            </a:extLst>
          </p:cNvPr>
          <p:cNvSpPr txBox="1">
            <a:spLocks/>
          </p:cNvSpPr>
          <p:nvPr/>
        </p:nvSpPr>
        <p:spPr>
          <a:xfrm>
            <a:off x="4335098" y="4113635"/>
            <a:ext cx="3179420" cy="9082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2"/>
                </a:solidFill>
                <a:latin typeface="Jost Black" pitchFamily="2" charset="77"/>
                <a:ea typeface="Jost Black" pitchFamily="2" charset="77"/>
                <a:cs typeface="+mj-cs"/>
              </a:defRPr>
            </a:lvl1pPr>
          </a:lstStyle>
          <a:p>
            <a:pPr algn="ctr"/>
            <a:r>
              <a:rPr lang="en-US" sz="7200" dirty="0"/>
              <a:t>147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15B2D3E4-B646-1639-DEF1-92977EA15C9B}"/>
              </a:ext>
            </a:extLst>
          </p:cNvPr>
          <p:cNvSpPr txBox="1">
            <a:spLocks/>
          </p:cNvSpPr>
          <p:nvPr/>
        </p:nvSpPr>
        <p:spPr>
          <a:xfrm>
            <a:off x="4335098" y="5089598"/>
            <a:ext cx="3179421" cy="908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Countries in which OM serves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99B9466-D801-FD95-CE27-D4B63438299D}"/>
              </a:ext>
            </a:extLst>
          </p:cNvPr>
          <p:cNvSpPr txBox="1">
            <a:spLocks/>
          </p:cNvSpPr>
          <p:nvPr/>
        </p:nvSpPr>
        <p:spPr>
          <a:xfrm>
            <a:off x="7677303" y="4118015"/>
            <a:ext cx="2142428" cy="9082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2"/>
                </a:solidFill>
                <a:latin typeface="Jost Black" pitchFamily="2" charset="77"/>
                <a:ea typeface="Jost Black" pitchFamily="2" charset="77"/>
                <a:cs typeface="+mj-cs"/>
              </a:defRPr>
            </a:lvl1pPr>
          </a:lstStyle>
          <a:p>
            <a:pPr algn="ctr"/>
            <a:r>
              <a:rPr lang="en-US" sz="7200" dirty="0"/>
              <a:t>2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0EA4DA97-D7D5-A527-C12E-B2AE98B204C6}"/>
              </a:ext>
            </a:extLst>
          </p:cNvPr>
          <p:cNvSpPr txBox="1">
            <a:spLocks/>
          </p:cNvSpPr>
          <p:nvPr/>
        </p:nvSpPr>
        <p:spPr>
          <a:xfrm>
            <a:off x="7480967" y="5093978"/>
            <a:ext cx="2535100" cy="9082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Ships sailing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the globe</a:t>
            </a:r>
          </a:p>
        </p:txBody>
      </p:sp>
    </p:spTree>
    <p:extLst>
      <p:ext uri="{BB962C8B-B14F-4D97-AF65-F5344CB8AC3E}">
        <p14:creationId xmlns:p14="http://schemas.microsoft.com/office/powerpoint/2010/main" val="3724158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7AA8AA-FCA2-500E-0817-AACD5360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611" y="553674"/>
            <a:ext cx="9417789" cy="2445389"/>
          </a:xfrm>
        </p:spPr>
        <p:txBody>
          <a:bodyPr>
            <a:noAutofit/>
          </a:bodyPr>
          <a:lstStyle/>
          <a:p>
            <a:pPr algn="ctr"/>
            <a:r>
              <a:rPr lang="nl-NL" sz="7200" dirty="0">
                <a:solidFill>
                  <a:schemeClr val="tx1"/>
                </a:solidFill>
                <a:latin typeface="Jost Black"/>
              </a:rPr>
              <a:t>WHAT IS </a:t>
            </a:r>
            <a:r>
              <a:rPr lang="nl-NL" sz="7200" dirty="0">
                <a:solidFill>
                  <a:schemeClr val="accent2"/>
                </a:solidFill>
                <a:latin typeface="Jost Black"/>
              </a:rPr>
              <a:t>OM’S SHIP MINISTRY?</a:t>
            </a:r>
            <a:endParaRPr lang="en-US" sz="5400" dirty="0">
              <a:solidFill>
                <a:schemeClr val="accent2"/>
              </a:solidFill>
              <a:latin typeface="Jost Black"/>
            </a:endParaRPr>
          </a:p>
        </p:txBody>
      </p:sp>
      <p:pic>
        <p:nvPicPr>
          <p:cNvPr id="5" name="Picture 4" descr="A close-up of a ship&#10;&#10;AI-generated content may be incorrect.">
            <a:extLst>
              <a:ext uri="{FF2B5EF4-FFF2-40B4-BE49-F238E27FC236}">
                <a16:creationId xmlns:a16="http://schemas.microsoft.com/office/drawing/2014/main" id="{2A6AA323-84FE-E3BA-77BC-98C372053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4759" y="3938332"/>
            <a:ext cx="5441035" cy="3060582"/>
          </a:xfrm>
          <a:prstGeom prst="rect">
            <a:avLst/>
          </a:prstGeom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97B528E-0EA1-AC9F-9163-1AD771DED754}"/>
              </a:ext>
            </a:extLst>
          </p:cNvPr>
          <p:cNvSpPr txBox="1">
            <a:spLocks/>
          </p:cNvSpPr>
          <p:nvPr/>
        </p:nvSpPr>
        <p:spPr>
          <a:xfrm>
            <a:off x="880082" y="3046412"/>
            <a:ext cx="8938845" cy="1488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</a:rPr>
              <a:t>OM’s Ship Ministry shares </a:t>
            </a:r>
            <a:r>
              <a:rPr lang="en-US" dirty="0">
                <a:solidFill>
                  <a:schemeClr val="tx1"/>
                </a:solidFill>
                <a:latin typeface="Jost Black" pitchFamily="2" charset="0"/>
                <a:ea typeface="Jost Black" pitchFamily="2" charset="0"/>
              </a:rPr>
              <a:t>knowledge, help and hope </a:t>
            </a:r>
            <a:r>
              <a:rPr lang="en-US" dirty="0">
                <a:solidFill>
                  <a:schemeClr val="tx1"/>
                </a:solidFill>
              </a:rPr>
              <a:t>around the world through their 2 ships </a:t>
            </a:r>
            <a:r>
              <a:rPr lang="en-US" i="1" dirty="0">
                <a:solidFill>
                  <a:schemeClr val="tx1"/>
                </a:solidFill>
              </a:rPr>
              <a:t>Logos Hope </a:t>
            </a:r>
            <a:r>
              <a:rPr lang="en-US" dirty="0">
                <a:solidFill>
                  <a:schemeClr val="tx1"/>
                </a:solidFill>
              </a:rPr>
              <a:t>&amp; </a:t>
            </a:r>
            <a:r>
              <a:rPr lang="en-US" i="1" dirty="0">
                <a:solidFill>
                  <a:schemeClr val="tx1"/>
                </a:solidFill>
              </a:rPr>
              <a:t>Doulos Hope</a:t>
            </a:r>
            <a:r>
              <a:rPr lang="en-US" dirty="0">
                <a:solidFill>
                  <a:schemeClr val="tx1"/>
                </a:solidFill>
              </a:rPr>
              <a:t>. The ministry disciples Jesus followers to share the life-changing message of the Kingdom of God.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E5B8415-17D2-60A3-296A-93726BD21BE3}"/>
              </a:ext>
            </a:extLst>
          </p:cNvPr>
          <p:cNvSpPr txBox="1">
            <a:spLocks/>
          </p:cNvSpPr>
          <p:nvPr/>
        </p:nvSpPr>
        <p:spPr>
          <a:xfrm>
            <a:off x="2035506" y="4897744"/>
            <a:ext cx="1494409" cy="9082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2"/>
                </a:solidFill>
                <a:latin typeface="Jost Black" pitchFamily="2" charset="77"/>
                <a:ea typeface="Jost Black" pitchFamily="2" charset="77"/>
                <a:cs typeface="+mj-cs"/>
              </a:defRPr>
            </a:lvl1pPr>
          </a:lstStyle>
          <a:p>
            <a:pPr algn="r"/>
            <a:r>
              <a:rPr lang="en-US" sz="7200" dirty="0">
                <a:solidFill>
                  <a:schemeClr val="accent2"/>
                </a:solidFill>
              </a:rPr>
              <a:t>1m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DB2296AA-746D-4D32-57DB-78936C54FF8A}"/>
              </a:ext>
            </a:extLst>
          </p:cNvPr>
          <p:cNvSpPr txBox="1">
            <a:spLocks/>
          </p:cNvSpPr>
          <p:nvPr/>
        </p:nvSpPr>
        <p:spPr>
          <a:xfrm>
            <a:off x="3597922" y="5009201"/>
            <a:ext cx="1682866" cy="908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Visitors per year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17C2486-DA3E-BE46-2595-663739C73F9E}"/>
              </a:ext>
            </a:extLst>
          </p:cNvPr>
          <p:cNvSpPr txBox="1">
            <a:spLocks/>
          </p:cNvSpPr>
          <p:nvPr/>
        </p:nvSpPr>
        <p:spPr>
          <a:xfrm>
            <a:off x="5348795" y="4897744"/>
            <a:ext cx="1494410" cy="9082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2"/>
                </a:solidFill>
                <a:latin typeface="Jost Black" pitchFamily="2" charset="77"/>
                <a:ea typeface="Jost Black" pitchFamily="2" charset="77"/>
                <a:cs typeface="+mj-cs"/>
              </a:defRPr>
            </a:lvl1pPr>
          </a:lstStyle>
          <a:p>
            <a:pPr algn="r"/>
            <a:r>
              <a:rPr lang="en-US" sz="7200" dirty="0">
                <a:solidFill>
                  <a:schemeClr val="accent2"/>
                </a:solidFill>
              </a:rPr>
              <a:t>30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377BC3BB-0DF7-788A-3AE3-F202DA9F42ED}"/>
              </a:ext>
            </a:extLst>
          </p:cNvPr>
          <p:cNvSpPr txBox="1">
            <a:spLocks/>
          </p:cNvSpPr>
          <p:nvPr/>
        </p:nvSpPr>
        <p:spPr>
          <a:xfrm>
            <a:off x="6911211" y="5009201"/>
            <a:ext cx="1504212" cy="908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Jost Medium" pitchFamily="2" charset="77"/>
                <a:ea typeface="Jost Medium" pitchFamily="2" charset="77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Ports per year</a:t>
            </a:r>
          </a:p>
        </p:txBody>
      </p:sp>
    </p:spTree>
    <p:extLst>
      <p:ext uri="{BB962C8B-B14F-4D97-AF65-F5344CB8AC3E}">
        <p14:creationId xmlns:p14="http://schemas.microsoft.com/office/powerpoint/2010/main" val="1425390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69822-8075-1A75-DA14-9E5D01930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FE5CD-C47D-AB91-074F-3813E8D1B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Download and add the video here: </a:t>
            </a:r>
            <a:r>
              <a:rPr lang="en-GB" dirty="0">
                <a:hlinkClick r:id="rId3"/>
              </a:rPr>
              <a:t>https://vimeo.com/1192276389/246ae875bb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8138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1E154-C4BC-9871-7441-3C0D1C746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A15AD16-AE8E-A8E0-E689-E0C055947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937" y="3168778"/>
            <a:ext cx="6954702" cy="28690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GB" dirty="0"/>
              <a:t>📖 Visit the bookfair &amp; Hope Café</a:t>
            </a:r>
          </a:p>
          <a:p>
            <a:pPr algn="ctr"/>
            <a:r>
              <a:rPr lang="en-GB" dirty="0"/>
              <a:t>🎟️ Attend an onboard event </a:t>
            </a:r>
          </a:p>
          <a:p>
            <a:pPr algn="ctr"/>
            <a:r>
              <a:rPr lang="en-GB" dirty="0"/>
              <a:t>🔍 Take a guided tour of </a:t>
            </a:r>
            <a:r>
              <a:rPr lang="en-GB" i="1" dirty="0"/>
              <a:t>Logos Hope</a:t>
            </a:r>
          </a:p>
          <a:p>
            <a:pPr algn="ctr"/>
            <a:r>
              <a:rPr lang="en-GB" dirty="0"/>
              <a:t>🤝 Volunteer with us!</a:t>
            </a:r>
          </a:p>
          <a:p>
            <a:pPr algn="ctr"/>
            <a:r>
              <a:rPr lang="en-GB">
                <a:latin typeface="Jost Medium"/>
                <a:ea typeface="Jost Medium"/>
              </a:rPr>
              <a:t>🙏 Pray</a:t>
            </a:r>
            <a:endParaRPr lang="en-GB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5C46696-2115-9B56-AAE7-9AFB1BA2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949" y="796781"/>
            <a:ext cx="7717401" cy="2097421"/>
          </a:xfrm>
        </p:spPr>
        <p:txBody>
          <a:bodyPr anchor="b">
            <a:normAutofit/>
          </a:bodyPr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HOW CAN YOU </a:t>
            </a:r>
            <a:r>
              <a:rPr lang="en-US" sz="7200" dirty="0">
                <a:solidFill>
                  <a:schemeClr val="accent2"/>
                </a:solidFill>
              </a:rPr>
              <a:t>GET INVOLVED?</a:t>
            </a:r>
          </a:p>
        </p:txBody>
      </p:sp>
      <p:pic>
        <p:nvPicPr>
          <p:cNvPr id="9" name="Picture 8" descr="A person in a yellow shirt holding a book">
            <a:extLst>
              <a:ext uri="{FF2B5EF4-FFF2-40B4-BE49-F238E27FC236}">
                <a16:creationId xmlns:a16="http://schemas.microsoft.com/office/drawing/2014/main" id="{5D1A562C-DEED-EE84-08A2-2FF4D90EC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33468" y="4581769"/>
            <a:ext cx="5891349" cy="3313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EBE046-1444-E01A-3DF8-A059AFFE6FC8}"/>
              </a:ext>
            </a:extLst>
          </p:cNvPr>
          <p:cNvSpPr txBox="1"/>
          <p:nvPr/>
        </p:nvSpPr>
        <p:spPr>
          <a:xfrm>
            <a:off x="8733639" y="3795252"/>
            <a:ext cx="3458361" cy="306021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26" name="Picture 2" descr="QR code">
            <a:extLst>
              <a:ext uri="{FF2B5EF4-FFF2-40B4-BE49-F238E27FC236}">
                <a16:creationId xmlns:a16="http://schemas.microsoft.com/office/drawing/2014/main" id="{CBC1DD83-38EA-6532-3951-9B58BAF01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818" y="3959358"/>
            <a:ext cx="2732002" cy="273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8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C2735-C8A6-24F2-D27D-D27D005690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dirty="0">
                <a:solidFill>
                  <a:schemeClr val="bg2"/>
                </a:solidFill>
              </a:rPr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246880-DE2E-07B5-8E69-46CAD8067B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WWW.OM.ORG/IE/</a:t>
            </a:r>
            <a:r>
              <a:rPr lang="en-US" b="1" dirty="0"/>
              <a:t>LOGOSHOPE2026</a:t>
            </a:r>
            <a:endParaRPr lang="en-US" b="1" dirty="0">
              <a:latin typeface="Jost ExtraBold" pitchFamily="2" charset="77"/>
              <a:ea typeface="Jos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43835190"/>
      </p:ext>
    </p:extLst>
  </p:cSld>
  <p:clrMapOvr>
    <a:masterClrMapping/>
  </p:clrMapOvr>
</p:sld>
</file>

<file path=ppt/theme/theme1.xml><?xml version="1.0" encoding="utf-8"?>
<a:theme xmlns:a="http://schemas.openxmlformats.org/drawingml/2006/main" name="Waves of Hope">
  <a:themeElements>
    <a:clrScheme name="Waves of Hope">
      <a:dk1>
        <a:srgbClr val="001A20"/>
      </a:dk1>
      <a:lt1>
        <a:srgbClr val="EEF3F3"/>
      </a:lt1>
      <a:dk2>
        <a:srgbClr val="001A20"/>
      </a:dk2>
      <a:lt2>
        <a:srgbClr val="A9D2F3"/>
      </a:lt2>
      <a:accent1>
        <a:srgbClr val="4089B1"/>
      </a:accent1>
      <a:accent2>
        <a:srgbClr val="204E61"/>
      </a:accent2>
      <a:accent3>
        <a:srgbClr val="003340"/>
      </a:accent3>
      <a:accent4>
        <a:srgbClr val="F6C379"/>
      </a:accent4>
      <a:accent5>
        <a:srgbClr val="007758"/>
      </a:accent5>
      <a:accent6>
        <a:srgbClr val="FD6800"/>
      </a:accent6>
      <a:hlink>
        <a:srgbClr val="FA9FCE"/>
      </a:hlink>
      <a:folHlink>
        <a:srgbClr val="E267A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Waves of Hope (Logo Removed)">
  <a:themeElements>
    <a:clrScheme name="Waves of Hope">
      <a:dk1>
        <a:srgbClr val="001A20"/>
      </a:dk1>
      <a:lt1>
        <a:srgbClr val="EEF3F3"/>
      </a:lt1>
      <a:dk2>
        <a:srgbClr val="001A20"/>
      </a:dk2>
      <a:lt2>
        <a:srgbClr val="A9D2F3"/>
      </a:lt2>
      <a:accent1>
        <a:srgbClr val="4089B1"/>
      </a:accent1>
      <a:accent2>
        <a:srgbClr val="204E61"/>
      </a:accent2>
      <a:accent3>
        <a:srgbClr val="003340"/>
      </a:accent3>
      <a:accent4>
        <a:srgbClr val="F6C379"/>
      </a:accent4>
      <a:accent5>
        <a:srgbClr val="007758"/>
      </a:accent5>
      <a:accent6>
        <a:srgbClr val="FD6800"/>
      </a:accent6>
      <a:hlink>
        <a:srgbClr val="FA9FCE"/>
      </a:hlink>
      <a:folHlink>
        <a:srgbClr val="E267A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256099B7BDC443B436EF033F273AEE" ma:contentTypeVersion="11" ma:contentTypeDescription="Create a new document." ma:contentTypeScope="" ma:versionID="9f88d8cf4856ac0b508dcead00e00fe0">
  <xsd:schema xmlns:xsd="http://www.w3.org/2001/XMLSchema" xmlns:xs="http://www.w3.org/2001/XMLSchema" xmlns:p="http://schemas.microsoft.com/office/2006/metadata/properties" xmlns:ns2="71ace518-9abe-4a71-99b7-cb6f7a258780" targetNamespace="http://schemas.microsoft.com/office/2006/metadata/properties" ma:root="true" ma:fieldsID="637ededa566d5cbd37d344978287a12f" ns2:_="">
    <xsd:import namespace="71ace518-9abe-4a71-99b7-cb6f7a2587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ce518-9abe-4a71-99b7-cb6f7a2587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dcad60c-322d-47ae-817d-1e87d966a6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ace518-9abe-4a71-99b7-cb6f7a25878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0685DD5-01DB-44EE-95F0-79669556E5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ce518-9abe-4a71-99b7-cb6f7a2587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ED610A-6CBB-4631-8F13-7DA8F1A3AC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846C9D-D23A-40A6-A72F-53107F796C89}">
  <ds:schemaRefs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71ace518-9abe-4a71-99b7-cb6f7a258780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162</Words>
  <Application>Microsoft Office PowerPoint</Application>
  <PresentationFormat>Widescreen</PresentationFormat>
  <Paragraphs>26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Jost Medium</vt:lpstr>
      <vt:lpstr>Jost Black</vt:lpstr>
      <vt:lpstr>Jost ExtraBold</vt:lpstr>
      <vt:lpstr>Arial</vt:lpstr>
      <vt:lpstr>Waves of Hope</vt:lpstr>
      <vt:lpstr>Waves of Hope (Logo Removed)</vt:lpstr>
      <vt:lpstr>PowerPoint Presentation</vt:lpstr>
      <vt:lpstr>PowerPoint Presentation</vt:lpstr>
      <vt:lpstr>WHAT IS OM’S SHIP MINISTRY?</vt:lpstr>
      <vt:lpstr>PowerPoint Presentation</vt:lpstr>
      <vt:lpstr>HOW CAN YOU GET INVOLVED?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Jonny Amour</dc:creator>
  <cp:lastModifiedBy>Mary Walsh (INT)</cp:lastModifiedBy>
  <cp:revision>56</cp:revision>
  <dcterms:created xsi:type="dcterms:W3CDTF">2026-01-09T10:10:37Z</dcterms:created>
  <dcterms:modified xsi:type="dcterms:W3CDTF">2026-07-02T20:35:42Z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0x01010098256099B7BDC443B436EF033F273AEE</vt:lpwstr>
  </property>
  <property fmtid="{D5CDD505-2E9C-101B-9397-08002B2CF9AE}" pid="3" name="MediaServiceImageTags">
    <vt:lpwstr/>
  </property>
</Properties>
</file>